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35"/>
  </p:notesMasterIdLst>
  <p:sldIdLst>
    <p:sldId id="963" r:id="rId4"/>
    <p:sldId id="964" r:id="rId5"/>
    <p:sldId id="955" r:id="rId6"/>
    <p:sldId id="956" r:id="rId7"/>
    <p:sldId id="256" r:id="rId8"/>
    <p:sldId id="949" r:id="rId9"/>
    <p:sldId id="950" r:id="rId10"/>
    <p:sldId id="961" r:id="rId11"/>
    <p:sldId id="960" r:id="rId12"/>
    <p:sldId id="951" r:id="rId13"/>
    <p:sldId id="959" r:id="rId14"/>
    <p:sldId id="952" r:id="rId15"/>
    <p:sldId id="962" r:id="rId16"/>
    <p:sldId id="953" r:id="rId17"/>
    <p:sldId id="957" r:id="rId18"/>
    <p:sldId id="958" r:id="rId19"/>
    <p:sldId id="965" r:id="rId20"/>
    <p:sldId id="475" r:id="rId21"/>
    <p:sldId id="427" r:id="rId22"/>
    <p:sldId id="412" r:id="rId23"/>
    <p:sldId id="413" r:id="rId24"/>
    <p:sldId id="414" r:id="rId25"/>
    <p:sldId id="441" r:id="rId26"/>
    <p:sldId id="415" r:id="rId27"/>
    <p:sldId id="417" r:id="rId28"/>
    <p:sldId id="419" r:id="rId29"/>
    <p:sldId id="420" r:id="rId30"/>
    <p:sldId id="442" r:id="rId31"/>
    <p:sldId id="966" r:id="rId32"/>
    <p:sldId id="416" r:id="rId33"/>
    <p:sldId id="42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80809"/>
  </p:normalViewPr>
  <p:slideViewPr>
    <p:cSldViewPr snapToGrid="0" snapToObjects="1">
      <p:cViewPr varScale="1">
        <p:scale>
          <a:sx n="166" d="100"/>
          <a:sy n="166" d="100"/>
        </p:scale>
        <p:origin x="2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10/4/22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4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33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4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Networks are not random connections between people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are the effects?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50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59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95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73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54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22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autil.us/issue/18/genius/how-crowdsourcing-turned-on-me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17F7-5562-114D-BD2A-66F24E20A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05271" cy="1325563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5C791-8880-814F-A109-F2083B52C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 Class next Thursday</a:t>
            </a:r>
          </a:p>
          <a:p>
            <a:pPr lvl="1"/>
            <a:r>
              <a:rPr lang="en-US" dirty="0"/>
              <a:t>I’m giving a talk that conflicts with our class time</a:t>
            </a:r>
          </a:p>
          <a:p>
            <a:pPr lvl="1"/>
            <a:r>
              <a:rPr lang="en-US" dirty="0"/>
              <a:t>Use this time to finalize your project milestone 1!</a:t>
            </a:r>
          </a:p>
          <a:p>
            <a:pPr lvl="1"/>
            <a:endParaRPr lang="en-US" dirty="0"/>
          </a:p>
          <a:p>
            <a:r>
              <a:rPr lang="en-US" dirty="0"/>
              <a:t>Project milestone 1</a:t>
            </a:r>
          </a:p>
          <a:p>
            <a:pPr lvl="1"/>
            <a:r>
              <a:rPr lang="en-US" dirty="0"/>
              <a:t>Due Oct 14 (Next Friday)</a:t>
            </a:r>
          </a:p>
          <a:p>
            <a:pPr lvl="1"/>
            <a:r>
              <a:rPr lang="en-US" dirty="0"/>
              <a:t>Initial literature survey (know what other works are out there)</a:t>
            </a:r>
          </a:p>
          <a:p>
            <a:pPr lvl="1"/>
            <a:r>
              <a:rPr lang="en-US" dirty="0"/>
              <a:t>A plan on what you want to do for the remaining of the semester</a:t>
            </a:r>
          </a:p>
          <a:p>
            <a:pPr lvl="2"/>
            <a:r>
              <a:rPr lang="en-US" dirty="0"/>
              <a:t>Formalize your research question and approaches, e.g.,</a:t>
            </a:r>
          </a:p>
          <a:p>
            <a:pPr lvl="3"/>
            <a:r>
              <a:rPr lang="en-US" dirty="0"/>
              <a:t>Theory/simulation project: formalize your models</a:t>
            </a:r>
          </a:p>
          <a:p>
            <a:pPr lvl="3"/>
            <a:r>
              <a:rPr lang="en-US" dirty="0"/>
              <a:t>Data-analysis project: figure out where and how to get data and what you plan to do with it</a:t>
            </a:r>
          </a:p>
          <a:p>
            <a:pPr lvl="3"/>
            <a:r>
              <a:rPr lang="en-US" dirty="0"/>
              <a:t>Experiment/application project: have a prototype design and an evaluation plan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Include a timeline </a:t>
            </a:r>
            <a:r>
              <a:rPr lang="en-US" dirty="0"/>
              <a:t>(weekly or biweekly) on what you plan to do</a:t>
            </a:r>
          </a:p>
          <a:p>
            <a:pPr lvl="3"/>
            <a:r>
              <a:rPr lang="en-US" dirty="0"/>
              <a:t>Nov 1: Midterm project pitch and discussion</a:t>
            </a:r>
          </a:p>
          <a:p>
            <a:pPr lvl="3"/>
            <a:r>
              <a:rPr lang="en-US" dirty="0"/>
              <a:t>Nov 4: Milestone 2 report</a:t>
            </a:r>
          </a:p>
        </p:txBody>
      </p:sp>
    </p:spTree>
    <p:extLst>
      <p:ext uri="{BB962C8B-B14F-4D97-AF65-F5344CB8AC3E}">
        <p14:creationId xmlns:p14="http://schemas.microsoft.com/office/powerpoint/2010/main" val="210107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3BAEA-E3FF-FA4C-8D4A-302AC1F7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Utilizing the Power of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CE67A-239C-DB4E-A2BD-5F767A3A0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6266" cy="4814326"/>
          </a:xfrm>
        </p:spPr>
        <p:txBody>
          <a:bodyPr>
            <a:normAutofit/>
          </a:bodyPr>
          <a:lstStyle/>
          <a:p>
            <a:r>
              <a:rPr lang="en-US" dirty="0"/>
              <a:t>Given we can reach most people in a small number of hops, can we utilize the people in networks to help with tasks.</a:t>
            </a:r>
          </a:p>
          <a:p>
            <a:endParaRPr lang="en-US" dirty="0"/>
          </a:p>
          <a:p>
            <a:r>
              <a:rPr lang="en-US" dirty="0"/>
              <a:t>Not that trivial</a:t>
            </a:r>
          </a:p>
          <a:p>
            <a:pPr lvl="1"/>
            <a:r>
              <a:rPr lang="en-US" dirty="0"/>
              <a:t>A replication of the small world experiment using emails has faced a high-level of drop-out rate since people are not motivated in attending.</a:t>
            </a:r>
          </a:p>
          <a:p>
            <a:pPr lvl="1"/>
            <a:endParaRPr lang="en-US" dirty="0"/>
          </a:p>
          <a:p>
            <a:r>
              <a:rPr lang="en-US" dirty="0"/>
              <a:t>Need proper incentives:</a:t>
            </a:r>
          </a:p>
          <a:p>
            <a:pPr lvl="1"/>
            <a:r>
              <a:rPr lang="en-US" dirty="0"/>
              <a:t>See more in the seminal paper of query incentive networks</a:t>
            </a:r>
          </a:p>
        </p:txBody>
      </p:sp>
    </p:spTree>
    <p:extLst>
      <p:ext uri="{BB962C8B-B14F-4D97-AF65-F5344CB8AC3E}">
        <p14:creationId xmlns:p14="http://schemas.microsoft.com/office/powerpoint/2010/main" val="101543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8252C-8886-AB49-A8B3-ED76A4CDD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Query Incentive Networks </a:t>
            </a: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[Kleinberg and Raghavan, 2005]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9C132-E036-7948-82DC-C34B34AFC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5696"/>
          </a:xfrm>
        </p:spPr>
        <p:txBody>
          <a:bodyPr/>
          <a:lstStyle/>
          <a:p>
            <a:r>
              <a:rPr lang="en-US" dirty="0"/>
              <a:t>Formalize the theoretical discussion on incentives in networks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Successful example: DARPA network challenge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A5A32-7D74-5349-847F-2DE40B4DB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986" y="2278442"/>
            <a:ext cx="2323475" cy="200337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C072E39-36E6-A147-9780-18D807595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70" y="4826374"/>
            <a:ext cx="3280240" cy="190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TRI Research Scientist Betty Whitaker with DARPA red balloon">
            <a:extLst>
              <a:ext uri="{FF2B5EF4-FFF2-40B4-BE49-F238E27FC236}">
                <a16:creationId xmlns:a16="http://schemas.microsoft.com/office/drawing/2014/main" id="{71D91AD7-29D3-8E4D-B527-EECD1B26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512" y="4903801"/>
            <a:ext cx="1747520" cy="174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en red balloons-- and one&amp;#39;s in Charlottesville! | The Hook -  Charlottesville&amp;#39;s weekly newspaper, news magazine">
            <a:extLst>
              <a:ext uri="{FF2B5EF4-FFF2-40B4-BE49-F238E27FC236}">
                <a16:creationId xmlns:a16="http://schemas.microsoft.com/office/drawing/2014/main" id="{ED30B756-A0D4-4D49-9DC4-CCCDD488D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251" y="4281818"/>
            <a:ext cx="1878330" cy="250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97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56F75-F933-EC47-A333-EE460977F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Generalize the Results from DARPA Network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2CB7D-D737-C045-A5F8-7CAB055BB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449833" cy="49008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DARPA shredder challenge, 2011</a:t>
            </a:r>
          </a:p>
          <a:p>
            <a:pPr lvl="1"/>
            <a:r>
              <a:rPr lang="en-US" dirty="0"/>
              <a:t>Goal: Piece together the information in shredded paper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First team to complete 5 puzzles win $50,000</a:t>
            </a:r>
          </a:p>
          <a:p>
            <a:pPr lvl="1"/>
            <a:r>
              <a:rPr lang="en-US" dirty="0"/>
              <a:t>Duration: October 27, 2011 to December 4, 2011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</p:txBody>
      </p:sp>
      <p:pic>
        <p:nvPicPr>
          <p:cNvPr id="3076" name="Picture 4" descr="Shredded Paper – Waste Reduction &amp; Recycling">
            <a:extLst>
              <a:ext uri="{FF2B5EF4-FFF2-40B4-BE49-F238E27FC236}">
                <a16:creationId xmlns:a16="http://schemas.microsoft.com/office/drawing/2014/main" id="{0DFBDAF5-3FFF-A142-9BE5-7155B5B74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504" y="3049513"/>
            <a:ext cx="1896652" cy="16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ECE443AD-79F8-AD48-8DDB-FE6C2A4107CD}"/>
              </a:ext>
            </a:extLst>
          </p:cNvPr>
          <p:cNvSpPr/>
          <p:nvPr/>
        </p:nvSpPr>
        <p:spPr>
          <a:xfrm>
            <a:off x="4065315" y="3636512"/>
            <a:ext cx="448482" cy="274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B8CF8-571F-624F-9C33-CAC873CEA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386" y="2677218"/>
            <a:ext cx="1835518" cy="2468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73AFF6-9543-DF47-97CE-23EE4C93D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773" y="2637295"/>
            <a:ext cx="1960283" cy="249981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A577B34B-16BB-4C41-9FF0-36847BC100E5}"/>
              </a:ext>
            </a:extLst>
          </p:cNvPr>
          <p:cNvSpPr/>
          <p:nvPr/>
        </p:nvSpPr>
        <p:spPr>
          <a:xfrm>
            <a:off x="6843165" y="3612421"/>
            <a:ext cx="448482" cy="274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07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56F75-F933-EC47-A333-EE460977F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Generalize the Results from DARPA Network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2CB7D-D737-C045-A5F8-7CAB055BB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449833" cy="5032375"/>
          </a:xfrm>
        </p:spPr>
        <p:txBody>
          <a:bodyPr>
            <a:normAutofit/>
          </a:bodyPr>
          <a:lstStyle/>
          <a:p>
            <a:r>
              <a:rPr lang="en-US" dirty="0"/>
              <a:t>UCSD team tried the same method as MIT team did in network challenge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Solved 3 (out of 5) puzzles in 5 days</a:t>
            </a:r>
          </a:p>
          <a:p>
            <a:r>
              <a:rPr lang="en-US" dirty="0"/>
              <a:t>No progress after that</a:t>
            </a:r>
          </a:p>
          <a:p>
            <a:pPr lvl="1"/>
            <a:r>
              <a:rPr lang="en-US" dirty="0"/>
              <a:t>Too many sabotage attempts to ruin their results</a:t>
            </a:r>
          </a:p>
          <a:p>
            <a:pPr lvl="1"/>
            <a:r>
              <a:rPr lang="en-US" dirty="0"/>
              <a:t>Designing mechanisms </a:t>
            </a:r>
            <a:r>
              <a:rPr lang="en-US" b="1" dirty="0">
                <a:solidFill>
                  <a:schemeClr val="accent1"/>
                </a:solidFill>
              </a:rPr>
              <a:t>robust</a:t>
            </a:r>
            <a:r>
              <a:rPr lang="en-US" dirty="0"/>
              <a:t> to adversarial attacks is important but non-trivial</a:t>
            </a:r>
          </a:p>
          <a:p>
            <a:pPr lvl="2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D2C3A9-41D0-564A-A66B-D15434A11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" y="2306901"/>
            <a:ext cx="3711055" cy="243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B3541E-E97E-FC43-8FC5-6DF9F83B7147}"/>
              </a:ext>
            </a:extLst>
          </p:cNvPr>
          <p:cNvSpPr txBox="1"/>
          <p:nvPr/>
        </p:nvSpPr>
        <p:spPr>
          <a:xfrm>
            <a:off x="5278755" y="2306901"/>
            <a:ext cx="61531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“However, the crowd was hopeless against a determined attacker. Before the first attack, our progress on the fourth puzzle had combined </a:t>
            </a:r>
            <a:r>
              <a:rPr lang="en-US" dirty="0">
                <a:solidFill>
                  <a:schemeClr val="accent1"/>
                </a:solidFill>
              </a:rPr>
              <a:t>39,299 moves by 342 users over more than 38 hours</a:t>
            </a:r>
            <a:r>
              <a:rPr lang="en-US" dirty="0"/>
              <a:t>. Destroying all this progress required just </a:t>
            </a:r>
            <a:r>
              <a:rPr lang="en-US" dirty="0">
                <a:solidFill>
                  <a:schemeClr val="accent1"/>
                </a:solidFill>
              </a:rPr>
              <a:t>416 moves by one attacker in about an hour</a:t>
            </a:r>
            <a:r>
              <a:rPr lang="en-US" dirty="0"/>
              <a:t>.”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>
                <a:solidFill>
                  <a:srgbClr val="C00000"/>
                </a:solidFill>
              </a:rPr>
              <a:t>creation took 100 times as many moves and about 40 times longer than destruction</a:t>
            </a:r>
            <a:r>
              <a:rPr lang="en-US" dirty="0"/>
              <a:t>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8DF80F-AAFB-1D4B-B74C-08221D6E8958}"/>
              </a:ext>
            </a:extLst>
          </p:cNvPr>
          <p:cNvSpPr txBox="1"/>
          <p:nvPr/>
        </p:nvSpPr>
        <p:spPr>
          <a:xfrm>
            <a:off x="7957185" y="4341811"/>
            <a:ext cx="61531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How Crowdsourcing Turned On Me</a:t>
            </a:r>
            <a:r>
              <a:rPr lang="en-US" sz="1200" dirty="0"/>
              <a:t>. Iyad </a:t>
            </a:r>
            <a:r>
              <a:rPr lang="en-US" sz="1200" dirty="0" err="1"/>
              <a:t>Rahwan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774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F4ECD-6E27-454E-A778-F958BF9EC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Utilizing the Power of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4517E-F022-8F42-991A-8D5FEA20E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36890" cy="4351338"/>
          </a:xfrm>
        </p:spPr>
        <p:txBody>
          <a:bodyPr/>
          <a:lstStyle/>
          <a:p>
            <a:r>
              <a:rPr lang="en-US" dirty="0"/>
              <a:t>Influence maximization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[Who should we start to ask questions?]</a:t>
            </a:r>
          </a:p>
          <a:p>
            <a:pPr lvl="1"/>
            <a:r>
              <a:rPr lang="en-US" dirty="0"/>
              <a:t>You can send products to K people to try on</a:t>
            </a:r>
          </a:p>
          <a:p>
            <a:pPr lvl="1"/>
            <a:r>
              <a:rPr lang="en-US" dirty="0"/>
              <a:t>Assume people who try the product will tell their neighbors with some probability</a:t>
            </a:r>
          </a:p>
          <a:p>
            <a:pPr lvl="1"/>
            <a:r>
              <a:rPr lang="en-US" dirty="0"/>
              <a:t>Who should you choose to send the products maximize the expected number of people knowing your product?</a:t>
            </a:r>
          </a:p>
        </p:txBody>
      </p:sp>
      <p:pic>
        <p:nvPicPr>
          <p:cNvPr id="4098" name="Picture 2" descr="Social Network Analytics. Social Network Analytics (with a Case… | by  Shreyansh nanawati | Analytics Vidhya | Medium">
            <a:extLst>
              <a:ext uri="{FF2B5EF4-FFF2-40B4-BE49-F238E27FC236}">
                <a16:creationId xmlns:a16="http://schemas.microsoft.com/office/drawing/2014/main" id="{F4373605-7E38-234D-81A6-7A787BEDD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657" y="4001294"/>
            <a:ext cx="4096011" cy="277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BB93D6-B34B-B34A-91A3-C1164F5CB94B}"/>
              </a:ext>
            </a:extLst>
          </p:cNvPr>
          <p:cNvSpPr txBox="1"/>
          <p:nvPr/>
        </p:nvSpPr>
        <p:spPr>
          <a:xfrm>
            <a:off x="5909124" y="3953489"/>
            <a:ext cx="619746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Generally a NP-hard question.</a:t>
            </a:r>
          </a:p>
          <a:p>
            <a:endParaRPr lang="en-US" sz="2400" dirty="0"/>
          </a:p>
          <a:p>
            <a:r>
              <a:rPr lang="en-US" sz="2400" dirty="0"/>
              <a:t>There exists efficient approximation algorithms, </a:t>
            </a:r>
          </a:p>
          <a:p>
            <a:r>
              <a:rPr lang="en-US" sz="2400" dirty="0"/>
              <a:t>if you know the network structure.</a:t>
            </a:r>
          </a:p>
          <a:p>
            <a:endParaRPr lang="en-US" sz="2400" dirty="0"/>
          </a:p>
          <a:p>
            <a:r>
              <a:rPr lang="en-US" sz="2400" dirty="0"/>
              <a:t>What if you don’t know the network structure?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Learning and sampling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425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Utilizing the Power of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/>
              <a:t>AI for social good:</a:t>
            </a:r>
            <a:br>
              <a:rPr lang="en-US" dirty="0"/>
            </a:br>
            <a:r>
              <a:rPr lang="en-US" dirty="0"/>
              <a:t>Taking interventions to prevent HIV for homelessness youth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[Wilder et al. 2021]</a:t>
            </a:r>
          </a:p>
          <a:p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/>
              <a:t>Procedure</a:t>
            </a:r>
          </a:p>
          <a:p>
            <a:pPr lvl="1"/>
            <a:r>
              <a:rPr lang="en-US" dirty="0"/>
              <a:t>Recruit “peer leaders” in drop-in centers</a:t>
            </a:r>
          </a:p>
          <a:p>
            <a:pPr lvl="1"/>
            <a:r>
              <a:rPr lang="en-US" dirty="0"/>
              <a:t>Train the leaders and have them help disseminate the information</a:t>
            </a:r>
          </a:p>
          <a:p>
            <a:pPr lvl="1"/>
            <a:r>
              <a:rPr lang="en-US" dirty="0"/>
              <a:t>Adapt techniques from influence maximization to maximize the information spread</a:t>
            </a:r>
          </a:p>
          <a:p>
            <a:endParaRPr lang="en-US" dirty="0"/>
          </a:p>
          <a:p>
            <a:r>
              <a:rPr lang="en-US" dirty="0"/>
              <a:t>Help reduce 31% chance of risky behavior</a:t>
            </a:r>
          </a:p>
        </p:txBody>
      </p:sp>
    </p:spTree>
    <p:extLst>
      <p:ext uri="{BB962C8B-B14F-4D97-AF65-F5344CB8AC3E}">
        <p14:creationId xmlns:p14="http://schemas.microsoft.com/office/powerpoint/2010/main" val="182044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Challenges/Opportunities of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could create biases in data collection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Saveski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et al. 2017]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Opinion formation: Human opinions might be influenced by networks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571" y="2377440"/>
            <a:ext cx="2162275" cy="2039816"/>
          </a:xfrm>
          <a:prstGeom prst="rect">
            <a:avLst/>
          </a:prstGeom>
        </p:spPr>
      </p:pic>
      <p:pic>
        <p:nvPicPr>
          <p:cNvPr id="1026" name="Picture 2" descr="https://ars.els-cdn.com/content/image/1-s2.0-S0959378015000369-fx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567" y="4839849"/>
            <a:ext cx="5276338" cy="188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971989" y="5599647"/>
            <a:ext cx="2166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[Williams et al. 2015]</a:t>
            </a:r>
          </a:p>
        </p:txBody>
      </p:sp>
      <p:sp>
        <p:nvSpPr>
          <p:cNvPr id="7" name="Rectangle 6"/>
          <p:cNvSpPr/>
          <p:nvPr/>
        </p:nvSpPr>
        <p:spPr>
          <a:xfrm>
            <a:off x="4442003" y="2963405"/>
            <a:ext cx="4789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Neighbors might have similar opinions</a:t>
            </a:r>
          </a:p>
          <a:p>
            <a:r>
              <a:rPr lang="en-US" dirty="0"/>
              <a:t>Break the common “independence” assumption</a:t>
            </a:r>
          </a:p>
        </p:txBody>
      </p:sp>
    </p:spTree>
    <p:extLst>
      <p:ext uri="{BB962C8B-B14F-4D97-AF65-F5344CB8AC3E}">
        <p14:creationId xmlns:p14="http://schemas.microsoft.com/office/powerpoint/2010/main" val="75965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54E9CC-BD37-004E-B43F-D680D4ED4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20" y="1111345"/>
            <a:ext cx="3345180" cy="4870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603493-7089-9048-A0D4-3AC657A01A9F}"/>
              </a:ext>
            </a:extLst>
          </p:cNvPr>
          <p:cNvSpPr txBox="1"/>
          <p:nvPr/>
        </p:nvSpPr>
        <p:spPr>
          <a:xfrm>
            <a:off x="5509895" y="50863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www.cs.cornell.edu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/home/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kleinber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/networks-book/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5B615-200A-B14F-AC41-A07C18557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445" y="2045225"/>
            <a:ext cx="6478270" cy="276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0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A84C6-390D-4C48-88E4-718C43E9A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Proper Scoring Rules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F599D-7642-0B41-80EE-D11427701A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1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410E9-6E46-BA40-9AF5-3EDB9522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Incentivizing Truthful Reports About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DEB41-1130-FB42-93EC-425FADA5C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scenarios:</a:t>
            </a:r>
          </a:p>
          <a:p>
            <a:pPr lvl="1"/>
            <a:r>
              <a:rPr lang="en-US" dirty="0"/>
              <a:t>Ask a weather forecaster: will it rain tomorrow?</a:t>
            </a:r>
          </a:p>
          <a:p>
            <a:pPr lvl="1"/>
            <a:r>
              <a:rPr lang="en-US" dirty="0"/>
              <a:t>Ask a political researcher: will Trump win 2020 election?</a:t>
            </a:r>
          </a:p>
          <a:p>
            <a:pPr lvl="1"/>
            <a:r>
              <a:rPr lang="en-US" dirty="0"/>
              <a:t>Ask a Microsoft employer: will the new version of Office be shipped on time?</a:t>
            </a:r>
          </a:p>
          <a:p>
            <a:endParaRPr lang="en-US" dirty="0"/>
          </a:p>
          <a:p>
            <a:r>
              <a:rPr lang="en-US" dirty="0"/>
              <a:t>Want to obtain forecasts about future events</a:t>
            </a:r>
          </a:p>
          <a:p>
            <a:r>
              <a:rPr lang="en-US" dirty="0"/>
              <a:t>How do we make sure we obtain </a:t>
            </a:r>
            <a:r>
              <a:rPr lang="en-US" b="1" dirty="0">
                <a:solidFill>
                  <a:schemeClr val="accent1"/>
                </a:solidFill>
              </a:rPr>
              <a:t>truthful</a:t>
            </a:r>
            <a:r>
              <a:rPr lang="en-US" dirty="0"/>
              <a:t> reports?</a:t>
            </a:r>
          </a:p>
        </p:txBody>
      </p:sp>
    </p:spTree>
    <p:extLst>
      <p:ext uri="{BB962C8B-B14F-4D97-AF65-F5344CB8AC3E}">
        <p14:creationId xmlns:p14="http://schemas.microsoft.com/office/powerpoint/2010/main" val="91542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17F7-5562-114D-BD2A-66F24E20A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05271" cy="1325563"/>
          </a:xfrm>
        </p:spPr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5C791-8880-814F-A109-F2083B52C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4326"/>
          </a:xfrm>
        </p:spPr>
        <p:txBody>
          <a:bodyPr>
            <a:normAutofit/>
          </a:bodyPr>
          <a:lstStyle/>
          <a:p>
            <a:r>
              <a:rPr lang="en-US" dirty="0"/>
              <a:t>Assignment 3:  </a:t>
            </a:r>
          </a:p>
          <a:p>
            <a:pPr lvl="1"/>
            <a:r>
              <a:rPr lang="en-US" dirty="0"/>
              <a:t>Due: </a:t>
            </a:r>
            <a:r>
              <a:rPr lang="en-US" strike="sngStrike" dirty="0"/>
              <a:t>Oct 13 (Wednesday)</a:t>
            </a:r>
          </a:p>
          <a:p>
            <a:pPr lvl="1"/>
            <a:r>
              <a:rPr lang="en-US" dirty="0"/>
              <a:t>Extended to Oct 17 (Monday)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observance of fall break</a:t>
            </a: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Office hours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 have blocked time till 6pm after each lecture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Will stay for questions and then go back to my office (McKelvey 2010A)</a:t>
            </a:r>
          </a:p>
        </p:txBody>
      </p:sp>
    </p:spTree>
    <p:extLst>
      <p:ext uri="{BB962C8B-B14F-4D97-AF65-F5344CB8AC3E}">
        <p14:creationId xmlns:p14="http://schemas.microsoft.com/office/powerpoint/2010/main" val="238399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66D9-E342-7D42-A686-4936EE323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Incentivizing Truthful Reports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9DECBF-CD65-324E-A295-9EB7A0CC5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Setting</a:t>
                </a:r>
              </a:p>
              <a:p>
                <a:pPr lvl="1"/>
                <a:r>
                  <a:rPr lang="en-US" dirty="0"/>
                  <a:t>Consider a rational agent with linear utility for cash</a:t>
                </a:r>
              </a:p>
              <a:p>
                <a:endParaRPr lang="en-US" sz="200" dirty="0"/>
              </a:p>
              <a:p>
                <a:pPr lvl="1"/>
                <a:r>
                  <a:rPr lang="en-US" dirty="0"/>
                  <a:t>Suppose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mutually exclusive and exhaustive states of the world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 (e.g., Sun, Rain, Snow)</a:t>
                </a:r>
              </a:p>
              <a:p>
                <a:endParaRPr lang="en-US" sz="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 the subjective belief of the agent that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will occur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Question</a:t>
                </a:r>
              </a:p>
              <a:p>
                <a:pPr lvl="1"/>
                <a:r>
                  <a:rPr lang="en-US" b="0" dirty="0">
                    <a:ea typeface="Cambria Math" panose="02040503050406030204" pitchFamily="18" charset="0"/>
                  </a:rPr>
                  <a:t>How do we motivate this agent to tell us her beliefs about the likelihood of each state?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79DECBF-CD65-324E-A295-9EB7A0CC5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666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C377-F51C-E54D-A8F1-40978E33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25254" cy="47321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scoring rule rewards an agent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when her reported distribution is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/>
                  <a:t> and the realized outcome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0A49B3C-F139-1A4D-9BE9-CEDA34A67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25254" cy="4732193"/>
              </a:xfrm>
              <a:blipFill rotWithShape="0">
                <a:blip r:embed="rId3"/>
                <a:stretch>
                  <a:fillRect l="-103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744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DE53C-00D4-DE4A-8D55-17A443A1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93582" cy="4351338"/>
              </a:xfrm>
            </p:spPr>
            <p:txBody>
              <a:bodyPr/>
              <a:lstStyle/>
              <a:p>
                <a:r>
                  <a:rPr lang="en-US" dirty="0"/>
                  <a:t>Let’s consider a linear scoring rule</a:t>
                </a:r>
              </a:p>
              <a:p>
                <a:pPr marL="0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If a risk-neutral agent believes the probability for Rain and Sun are 		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=(0.7, 0.3)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What report should the agent provide?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C8AD46-0EC4-324B-917B-4ED10C8EE9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93582" cy="4351338"/>
              </a:xfrm>
              <a:blipFill>
                <a:blip r:embed="rId2"/>
                <a:stretch>
                  <a:fillRect l="-103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3483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C377-F51C-E54D-A8F1-40978E33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16514" cy="47321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scoring rule rewards an agent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when her reported distribution is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the realized outcome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scoring rule is called </a:t>
                </a:r>
                <a:r>
                  <a:rPr lang="en-US" b="1" i="1" dirty="0">
                    <a:solidFill>
                      <a:schemeClr val="accent2"/>
                    </a:solidFill>
                  </a:rPr>
                  <a:t>proper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if the agent maximizes her utility by providing truthful report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argma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b>
                      </m:sSub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scoring rule is </a:t>
                </a:r>
                <a:r>
                  <a:rPr lang="en-US" b="1" i="1" dirty="0">
                    <a:solidFill>
                      <a:schemeClr val="accent2"/>
                    </a:solidFill>
                  </a:rPr>
                  <a:t>strictly proper </a:t>
                </a:r>
                <a:r>
                  <a:rPr lang="en-US" dirty="0"/>
                  <a:t>if honestly reporting is the </a:t>
                </a:r>
                <a:r>
                  <a:rPr lang="en-US" b="1" dirty="0">
                    <a:solidFill>
                      <a:schemeClr val="accent2"/>
                    </a:solidFill>
                  </a:rPr>
                  <a:t>unique</a:t>
                </a:r>
                <a:r>
                  <a:rPr lang="en-US" dirty="0"/>
                  <a:t> maximizer.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A49B3C-F139-1A4D-9BE9-CEDA34A67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16514" cy="4732193"/>
              </a:xfrm>
              <a:blipFill>
                <a:blip r:embed="rId3"/>
                <a:stretch>
                  <a:fillRect l="-1077" t="-3209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27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C384-8B2A-F246-B272-986FB421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Strictly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61FFD3-4ACB-5A48-8685-0BEC6CFF74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Quadratic scoring rule (Brier score):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We can verify this by taking the gradient of the expected payoff</a:t>
                </a:r>
              </a:p>
              <a:p>
                <a:r>
                  <a:rPr lang="en-US" dirty="0"/>
                  <a:t>Affine transformation of the proper scoring rule is still proper.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61FFD3-4ACB-5A48-8685-0BEC6CFF7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124C13D-22B7-8743-B08E-9D22785F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49" y="4352324"/>
            <a:ext cx="5901923" cy="25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9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C384-8B2A-F246-B272-986FB421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Strictly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61FFD3-4ACB-5A48-8685-0BEC6CFF74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Logarithmic scoring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We can verify this by taking a gradient of the expected payoff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r>
                  <a:rPr lang="en-US" dirty="0"/>
                  <a:t>In logarithmic scoring rule, the score for outcome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only depends on the report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61FFD3-4ACB-5A48-8685-0BEC6CFF7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54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0A0AD-E3CF-624B-BAD8-5161444AF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02BAE-B868-1E40-B843-33AA8E067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construct a strictly proper scoring rule?</a:t>
            </a:r>
          </a:p>
          <a:p>
            <a:endParaRPr lang="en-US" dirty="0"/>
          </a:p>
          <a:p>
            <a:r>
              <a:rPr lang="en-US" dirty="0"/>
              <a:t>How many strictly proper scoring rules are there?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34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B7EB1-33A5-A048-9629-F19F49457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74362"/>
            <a:ext cx="10947400" cy="1325563"/>
          </a:xfrm>
        </p:spPr>
        <p:txBody>
          <a:bodyPr/>
          <a:lstStyle/>
          <a:p>
            <a:r>
              <a:rPr lang="en-US" dirty="0"/>
              <a:t>Characterization of Proper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C55D4-E327-D145-99FB-62F8BC2DC3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Connections between convex functions and proper scoring rules.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A scoring rule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(strictly) proper </a:t>
                </a:r>
                <a:r>
                  <a:rPr lang="en-US" dirty="0">
                    <a:solidFill>
                      <a:schemeClr val="accent2"/>
                    </a:solidFill>
                  </a:rPr>
                  <a:t>if and only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if</a:t>
                </a:r>
              </a:p>
              <a:p>
                <a:endParaRPr lang="en-US" sz="2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a (strictly) convex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′(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a 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subgradient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 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its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-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</a:rPr>
                  <a:t>th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component.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0C55D4-E327-D145-99FB-62F8BC2DC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7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BA5FCF1-3A35-BA4E-B7A5-4FC838E4EF97}"/>
              </a:ext>
            </a:extLst>
          </p:cNvPr>
          <p:cNvSpPr/>
          <p:nvPr/>
        </p:nvSpPr>
        <p:spPr>
          <a:xfrm>
            <a:off x="3140364" y="6483638"/>
            <a:ext cx="9716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Section 3.1 of Strictly Proper Scoring Rules, Prediction, and Estimation by </a:t>
            </a:r>
            <a:r>
              <a:rPr lang="en-US" dirty="0" err="1"/>
              <a:t>Gneiting</a:t>
            </a:r>
            <a:r>
              <a:rPr lang="en-US" dirty="0"/>
              <a:t> and Raftery.</a:t>
            </a:r>
          </a:p>
        </p:txBody>
      </p:sp>
    </p:spTree>
    <p:extLst>
      <p:ext uri="{BB962C8B-B14F-4D97-AF65-F5344CB8AC3E}">
        <p14:creationId xmlns:p14="http://schemas.microsoft.com/office/powerpoint/2010/main" val="421330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1BE20-CE74-6E41-B3F7-CD5EDAABC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Prediction Market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2492A6-4064-A549-A772-65A1035FB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804" y="1448509"/>
            <a:ext cx="9461157" cy="50443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E98AE1-F2B7-4E40-B101-878BB1A0F894}"/>
              </a:ext>
            </a:extLst>
          </p:cNvPr>
          <p:cNvSpPr/>
          <p:nvPr/>
        </p:nvSpPr>
        <p:spPr>
          <a:xfrm>
            <a:off x="8550876" y="864973"/>
            <a:ext cx="3373394" cy="583238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34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D666A-ED15-8B49-92D7-27533E582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Automatic Market Makers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C12CA-6785-DC44-82BD-DFEA1DD19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/>
              <a:t>Traditional market mechanisms might not work when the market is </a:t>
            </a:r>
            <a:r>
              <a:rPr lang="en-US" dirty="0">
                <a:solidFill>
                  <a:schemeClr val="accent1"/>
                </a:solidFill>
              </a:rPr>
              <a:t>thin</a:t>
            </a:r>
          </a:p>
        </p:txBody>
      </p:sp>
      <p:pic>
        <p:nvPicPr>
          <p:cNvPr id="4" name="Picture 4" descr="https://upload.wikimedia.org/wikipedia/commons/thumb/1/14/Order_book_depth_chart.gif/300px-Order_book_depth_chart.gif">
            <a:extLst>
              <a:ext uri="{FF2B5EF4-FFF2-40B4-BE49-F238E27FC236}">
                <a16:creationId xmlns:a16="http://schemas.microsoft.com/office/drawing/2014/main" id="{F2618417-1758-C749-873A-09D7D82CE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13" y="2478301"/>
            <a:ext cx="4978700" cy="383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13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Peer Reviews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611708" cy="4870597"/>
          </a:xfrm>
        </p:spPr>
        <p:txBody>
          <a:bodyPr>
            <a:normAutofit/>
          </a:bodyPr>
          <a:lstStyle/>
          <a:p>
            <a:r>
              <a:rPr lang="en-US" dirty="0"/>
              <a:t>For each of the student presentations, please fill in the peer review form.</a:t>
            </a:r>
          </a:p>
          <a:p>
            <a:pPr lvl="1"/>
            <a:r>
              <a:rPr lang="en-US" dirty="0"/>
              <a:t>The link to the form will be posted on the course website before the lecture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Please try to submit the form </a:t>
            </a:r>
            <a:r>
              <a:rPr lang="en-US" b="1" dirty="0">
                <a:solidFill>
                  <a:schemeClr val="accent1"/>
                </a:solidFill>
              </a:rPr>
              <a:t>by 6pm</a:t>
            </a:r>
            <a:r>
              <a:rPr lang="en-US" dirty="0"/>
              <a:t>.</a:t>
            </a:r>
          </a:p>
          <a:p>
            <a:r>
              <a:rPr lang="en-US" dirty="0"/>
              <a:t>Please be polite. List positives and points to improve. Be constructive.</a:t>
            </a:r>
          </a:p>
          <a:p>
            <a:r>
              <a:rPr lang="en-US" dirty="0"/>
              <a:t>The feedback will be anonymous to the presenters but not anonymous to CJ.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82436-85D9-5219-6786-3EFDE2F29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585" y="2764076"/>
            <a:ext cx="4234543" cy="209498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5B056C-B41B-069A-F2C4-7258450BA8D8}"/>
              </a:ext>
            </a:extLst>
          </p:cNvPr>
          <p:cNvSpPr/>
          <p:nvPr/>
        </p:nvSpPr>
        <p:spPr>
          <a:xfrm>
            <a:off x="2402414" y="4150190"/>
            <a:ext cx="1923142" cy="58057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68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D53E-F973-B549-B994-3EECA989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Designing Automatic Market Makers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3192E-F6E7-F340-92EF-69D7AF78A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Goal of the market maker</a:t>
            </a:r>
          </a:p>
          <a:p>
            <a:pPr marL="0" indent="0">
              <a:buNone/>
            </a:pPr>
            <a:r>
              <a:rPr lang="en-US" dirty="0"/>
              <a:t>Incentivize </a:t>
            </a:r>
            <a:r>
              <a:rPr lang="en-US" b="1" i="1" dirty="0"/>
              <a:t>multiple</a:t>
            </a:r>
            <a:r>
              <a:rPr lang="en-US" dirty="0"/>
              <a:t> agents to share their beliefs, and find a way to  </a:t>
            </a:r>
            <a:r>
              <a:rPr lang="en-US" b="1" i="1" dirty="0"/>
              <a:t>aggregate</a:t>
            </a:r>
            <a:r>
              <a:rPr lang="en-US" dirty="0"/>
              <a:t> these beliefs into a unified prediction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1. Could use one scoring rule per agent, but not clear how to aggregate</a:t>
            </a:r>
          </a:p>
          <a:p>
            <a:pPr marL="0" indent="0">
              <a:buNone/>
            </a:pPr>
            <a:r>
              <a:rPr lang="en-US" dirty="0"/>
              <a:t>2. Market itself is an aggregation mechanism (use final price as the prediction). However, standard stock-market-style trading might encounter issues for less popular predictions (market is too </a:t>
            </a:r>
            <a:r>
              <a:rPr lang="en-US" i="1" dirty="0"/>
              <a:t>thin</a:t>
            </a:r>
            <a:r>
              <a:rPr lang="en-US" dirty="0"/>
              <a:t>).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4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BE21-AE79-F94A-B89D-38DA0625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Scoring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D8360C-B515-574B-9365-8A4F0F534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065770"/>
                <a:ext cx="11132127" cy="466725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See Hanson’s papers in the optional readings of the Prediction Market lecture</a:t>
                </a:r>
              </a:p>
              <a:p>
                <a:r>
                  <a:rPr lang="en-US" dirty="0"/>
                  <a:t>Intuitions: a “sequentially shared scoring rule”</a:t>
                </a:r>
              </a:p>
              <a:p>
                <a:pPr lvl="1"/>
                <a:r>
                  <a:rPr lang="en-US" dirty="0"/>
                  <a:t>An automatic market maker</a:t>
                </a:r>
              </a:p>
              <a:p>
                <a:pPr lvl="1"/>
                <a:r>
                  <a:rPr lang="en-US" dirty="0"/>
                  <a:t>Market maintains a vector of predictions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 trader changes the vector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and the outcome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trader obtains reward </a:t>
                </a:r>
              </a:p>
              <a:p>
                <a:pPr marL="457200" lvl="1" indent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b="0" dirty="0"/>
              </a:p>
              <a:p>
                <a:r>
                  <a:rPr lang="en-US" dirty="0"/>
                  <a:t>Under some conditions:</a:t>
                </a:r>
              </a:p>
              <a:p>
                <a:pPr lvl="1"/>
                <a:r>
                  <a:rPr lang="en-US" b="0" dirty="0"/>
                  <a:t>Agents truthfully report their beliefs</a:t>
                </a:r>
              </a:p>
              <a:p>
                <a:pPr lvl="1"/>
                <a:r>
                  <a:rPr lang="en-US" dirty="0"/>
                  <a:t>The prediction will converge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FD8360C-B515-574B-9365-8A4F0F534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065770"/>
                <a:ext cx="11132127" cy="4667250"/>
              </a:xfrm>
              <a:blipFill rotWithShape="0">
                <a:blip r:embed="rId2"/>
                <a:stretch>
                  <a:fillRect l="-821" t="-1961" r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999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Over to Presenters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24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Lecture 11</a:t>
            </a:r>
            <a:br>
              <a:rPr lang="en-US" sz="4000" dirty="0"/>
            </a:br>
            <a:r>
              <a:rPr lang="en-US" sz="4000" dirty="0"/>
              <a:t>Additional Discussion for DARPA Network Challenge:</a:t>
            </a:r>
            <a:br>
              <a:rPr lang="en-US" sz="4000" dirty="0"/>
            </a:br>
            <a:r>
              <a:rPr lang="en-US" sz="4000" dirty="0"/>
              <a:t>Incentives and Learning in Networks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3064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053F1-444D-6D43-94A0-C34B2D57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03280" cy="1325563"/>
          </a:xfrm>
        </p:spPr>
        <p:txBody>
          <a:bodyPr>
            <a:normAutofit/>
          </a:bodyPr>
          <a:lstStyle/>
          <a:p>
            <a:r>
              <a:rPr lang="en-US" dirty="0"/>
              <a:t>The Small-World Experiment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[Stanley Milgram, 1967]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9BE00B-FCC2-0240-85A6-D9245631E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35" y="2141842"/>
            <a:ext cx="4035121" cy="403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E38650-2D14-BF4F-945F-F902612C981F}"/>
              </a:ext>
            </a:extLst>
          </p:cNvPr>
          <p:cNvSpPr txBox="1">
            <a:spLocks/>
          </p:cNvSpPr>
          <p:nvPr/>
        </p:nvSpPr>
        <p:spPr>
          <a:xfrm>
            <a:off x="5040856" y="2084526"/>
            <a:ext cx="68792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many hops does it take to deliver a mail from a person in Nebraska/Kansas to a person in Massachusetts?</a:t>
            </a:r>
          </a:p>
          <a:p>
            <a:endParaRPr lang="en-US" dirty="0"/>
          </a:p>
          <a:p>
            <a:r>
              <a:rPr lang="en-US" dirty="0"/>
              <a:t>A person can only pass the mail to someone she/he knows in a first-name basis.</a:t>
            </a:r>
          </a:p>
          <a:p>
            <a:endParaRPr lang="en-US" dirty="0"/>
          </a:p>
          <a:p>
            <a:r>
              <a:rPr lang="en-US" dirty="0"/>
              <a:t>Average: Around 5.5~6 hops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Six degrees of separation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3BFCC5-8CB3-354D-9982-21EB56AA4135}"/>
              </a:ext>
            </a:extLst>
          </p:cNvPr>
          <p:cNvSpPr txBox="1"/>
          <p:nvPr/>
        </p:nvSpPr>
        <p:spPr>
          <a:xfrm>
            <a:off x="8119731" y="6211669"/>
            <a:ext cx="4072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There are criticisms on the methodology,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but the results are still very impressive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59A795-785A-1848-A65E-E990CABA9A6F}"/>
              </a:ext>
            </a:extLst>
          </p:cNvPr>
          <p:cNvSpPr txBox="1"/>
          <p:nvPr/>
        </p:nvSpPr>
        <p:spPr>
          <a:xfrm>
            <a:off x="1246698" y="6492875"/>
            <a:ext cx="3037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[The figure is from Wikipedia]</a:t>
            </a:r>
          </a:p>
        </p:txBody>
      </p:sp>
    </p:spTree>
    <p:extLst>
      <p:ext uri="{BB962C8B-B14F-4D97-AF65-F5344CB8AC3E}">
        <p14:creationId xmlns:p14="http://schemas.microsoft.com/office/powerpoint/2010/main" val="359449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789F6-D824-E34A-B83F-B818CC106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Small-World Networks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[Watts and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Strogatz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Nature 1998]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2D84B-8BEA-9945-B353-2B656D72F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5904"/>
          </a:xfrm>
        </p:spPr>
        <p:txBody>
          <a:bodyPr/>
          <a:lstStyle/>
          <a:p>
            <a:r>
              <a:rPr lang="en-US" dirty="0"/>
              <a:t>Two characteristics</a:t>
            </a:r>
          </a:p>
          <a:p>
            <a:pPr lvl="1"/>
            <a:r>
              <a:rPr lang="en-US" dirty="0"/>
              <a:t>People form “cliques” (my friends are usually my friends’ friends)</a:t>
            </a:r>
          </a:p>
          <a:p>
            <a:pPr lvl="1"/>
            <a:r>
              <a:rPr lang="en-US" dirty="0"/>
              <a:t>There are some random links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“One of the models” that explain the small world phenomenon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FF6A94-2785-A143-AEF1-8B5B74622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60" y="3209290"/>
            <a:ext cx="1514399" cy="19188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73A1B6-94E1-9647-BE37-31F1FD3BD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427" y="3209290"/>
            <a:ext cx="1832767" cy="19446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81B026-E1F4-D14B-9F3B-6E1A6F661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562" y="3302476"/>
            <a:ext cx="1660676" cy="18757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EF65B1-EDCF-B444-86EA-40A9D421B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240" y="5088698"/>
            <a:ext cx="4870174" cy="55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4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22FACF0-5B94-FF4B-906D-ABFFC72F4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876" y="2355284"/>
            <a:ext cx="4450706" cy="413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A24A64-BEEA-7648-916E-8402C659D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499937" cy="1325563"/>
          </a:xfrm>
        </p:spPr>
        <p:txBody>
          <a:bodyPr/>
          <a:lstStyle/>
          <a:p>
            <a:r>
              <a:rPr lang="en-US" dirty="0"/>
              <a:t>Another Social Network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B42DF-4CC6-7E44-A37A-5E9D64E4C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2497"/>
            <a:ext cx="10515600" cy="4244465"/>
          </a:xfrm>
        </p:spPr>
        <p:txBody>
          <a:bodyPr/>
          <a:lstStyle/>
          <a:p>
            <a:r>
              <a:rPr lang="en-US" dirty="0"/>
              <a:t>Preferential Attachments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Barabási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–Albert Model)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People join the network one by one</a:t>
            </a:r>
          </a:p>
          <a:p>
            <a:pPr lvl="1"/>
            <a:r>
              <a:rPr lang="en-US" dirty="0"/>
              <a:t>Attach (form edges) to existing members</a:t>
            </a:r>
          </a:p>
          <a:p>
            <a:pPr lvl="1"/>
            <a:r>
              <a:rPr lang="en-US" dirty="0"/>
              <a:t>Attach probability is proportional to # edges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Explains the rich-gets-richer effect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9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DC2D4-A6D7-F24D-84B5-C4BF43AA3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Friendship Paradox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[Scott L. Feld. 1991]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06C95-80B5-E54A-AB7D-C73FC3084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11838" cy="4667250"/>
          </a:xfrm>
        </p:spPr>
        <p:txBody>
          <a:bodyPr/>
          <a:lstStyle/>
          <a:p>
            <a:r>
              <a:rPr lang="en-US" dirty="0"/>
              <a:t>On average, do your friends have more friends than you have?</a:t>
            </a:r>
          </a:p>
          <a:p>
            <a:pPr lvl="1"/>
            <a:r>
              <a:rPr lang="en-US" dirty="0"/>
              <a:t>Yes, if we take the average over everyone in the network.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Local observations could be distorted by the network structure</a:t>
            </a:r>
          </a:p>
          <a:p>
            <a:pPr lvl="1"/>
            <a:r>
              <a:rPr lang="en-US" dirty="0"/>
              <a:t>One’s friends are happier, wealthier, more popular…</a:t>
            </a:r>
          </a:p>
        </p:txBody>
      </p:sp>
      <p:pic>
        <p:nvPicPr>
          <p:cNvPr id="1026" name="Picture 2" descr="Star (graph theory) - Wikipedia">
            <a:extLst>
              <a:ext uri="{FF2B5EF4-FFF2-40B4-BE49-F238E27FC236}">
                <a16:creationId xmlns:a16="http://schemas.microsoft.com/office/drawing/2014/main" id="{2B6AA4BC-98C4-CE45-83E1-A40F6F239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307" y="2924304"/>
            <a:ext cx="1966588" cy="196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9FA475-62F3-E84F-93E3-DCD4C2282AD0}"/>
                  </a:ext>
                </a:extLst>
              </p:cNvPr>
              <p:cNvSpPr txBox="1"/>
              <p:nvPr/>
            </p:nvSpPr>
            <p:spPr>
              <a:xfrm>
                <a:off x="4330807" y="3152712"/>
                <a:ext cx="7067319" cy="1509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Average # friends: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7∗1+7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=1.75</m:t>
                    </m:r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dirty="0"/>
                  <a:t>Average # friends a person’s friends have: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7∗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6.25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9FA475-62F3-E84F-93E3-DCD4C2282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807" y="3152712"/>
                <a:ext cx="7067319" cy="1509772"/>
              </a:xfrm>
              <a:prstGeom prst="rect">
                <a:avLst/>
              </a:prstGeom>
              <a:blipFill>
                <a:blip r:embed="rId4"/>
                <a:stretch>
                  <a:fillRect l="-1254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29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22750</TotalTime>
  <Words>1672</Words>
  <Application>Microsoft Macintosh PowerPoint</Application>
  <PresentationFormat>Widescreen</PresentationFormat>
  <Paragraphs>253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1_Office Theme</vt:lpstr>
      <vt:lpstr>Custom Design</vt:lpstr>
      <vt:lpstr>Logistics</vt:lpstr>
      <vt:lpstr>Logistics</vt:lpstr>
      <vt:lpstr>Logistics: Peer Reviews</vt:lpstr>
      <vt:lpstr>Switch Over to Presenters</vt:lpstr>
      <vt:lpstr>Lecture 11 Additional Discussion for DARPA Network Challenge: Incentives and Learning in Networks </vt:lpstr>
      <vt:lpstr>The Small-World Experiment [Stanley Milgram, 1967]</vt:lpstr>
      <vt:lpstr>Small-World Networks [Watts and Strogatz, Nature 1998]</vt:lpstr>
      <vt:lpstr>Another Social Network Model</vt:lpstr>
      <vt:lpstr>Friendship Paradox [Scott L. Feld. 1991]</vt:lpstr>
      <vt:lpstr>Utilizing the Power of Networks</vt:lpstr>
      <vt:lpstr>Query Incentive Networks [Kleinberg and Raghavan, 2005]</vt:lpstr>
      <vt:lpstr>Generalize the Results from DARPA Network Challenge</vt:lpstr>
      <vt:lpstr>Generalize the Results from DARPA Network Challenge</vt:lpstr>
      <vt:lpstr>Utilizing the Power of Networks</vt:lpstr>
      <vt:lpstr>Utilizing the Power of Networks</vt:lpstr>
      <vt:lpstr>Other Challenges/Opportunities of Networks</vt:lpstr>
      <vt:lpstr>PowerPoint Presentation</vt:lpstr>
      <vt:lpstr>Proper Scoring Rules</vt:lpstr>
      <vt:lpstr>Incentivizing Truthful Reports About Probabilities</vt:lpstr>
      <vt:lpstr>Incentivizing Truthful Reports</vt:lpstr>
      <vt:lpstr>Scoring Rules</vt:lpstr>
      <vt:lpstr>Scoring Rules</vt:lpstr>
      <vt:lpstr>Scoring Rules</vt:lpstr>
      <vt:lpstr>Examples of Strictly Proper Scoring Rules</vt:lpstr>
      <vt:lpstr>Examples of Strictly Proper Scoring Rules</vt:lpstr>
      <vt:lpstr>More examples?</vt:lpstr>
      <vt:lpstr>Characterization of Proper Scoring Rules</vt:lpstr>
      <vt:lpstr>Connection to Prediction Market</vt:lpstr>
      <vt:lpstr>Designing Automatic Market Makers</vt:lpstr>
      <vt:lpstr>Designing Automatic Market Makers</vt:lpstr>
      <vt:lpstr>Market Scoring Rules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2244</cp:revision>
  <cp:lastPrinted>2019-09-30T20:15:22Z</cp:lastPrinted>
  <dcterms:created xsi:type="dcterms:W3CDTF">2017-08-24T15:35:37Z</dcterms:created>
  <dcterms:modified xsi:type="dcterms:W3CDTF">2022-10-04T17:07:03Z</dcterms:modified>
</cp:coreProperties>
</file>